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7099300" cy="10234613"/>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2" d="100"/>
          <a:sy n="52" d="100"/>
        </p:scale>
        <p:origin x="-1128"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pt-PT"/>
          </a:p>
        </p:txBody>
      </p:sp>
      <p:sp>
        <p:nvSpPr>
          <p:cNvPr id="3" name="Marcador de Posição da Data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1DE84BC6-0ABA-4006-AE22-6431E78C5BBA}" type="datetimeFigureOut">
              <a:rPr lang="pt-PT" smtClean="0"/>
              <a:pPr/>
              <a:t>20-06-2013</a:t>
            </a:fld>
            <a:endParaRPr lang="pt-PT"/>
          </a:p>
        </p:txBody>
      </p:sp>
      <p:sp>
        <p:nvSpPr>
          <p:cNvPr id="4" name="Marcador de Posição da Imagem do Diapositivo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pt-PT"/>
          </a:p>
        </p:txBody>
      </p:sp>
      <p:sp>
        <p:nvSpPr>
          <p:cNvPr id="5" name="Marcador de Posição de Notas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pt-PT"/>
          </a:p>
        </p:txBody>
      </p:sp>
      <p:sp>
        <p:nvSpPr>
          <p:cNvPr id="7" name="Marcador de Posição do Número do Diapositivo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4283CF2A-0228-4337-B958-075342259E84}" type="slidenum">
              <a:rPr lang="pt-PT" smtClean="0"/>
              <a:pPr/>
              <a:t>‹nº›</a:t>
            </a:fld>
            <a:endParaRPr lang="pt-PT"/>
          </a:p>
        </p:txBody>
      </p:sp>
    </p:spTree>
    <p:extLst>
      <p:ext uri="{BB962C8B-B14F-4D97-AF65-F5344CB8AC3E}">
        <p14:creationId xmlns:p14="http://schemas.microsoft.com/office/powerpoint/2010/main" xmlns="" val="3310072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bg>
      <p:bgRef idx="1002">
        <a:schemeClr val="bg2"/>
      </p:bgRef>
    </p:bg>
    <p:spTree>
      <p:nvGrpSpPr>
        <p:cNvPr id="1" name=""/>
        <p:cNvGrpSpPr/>
        <p:nvPr/>
      </p:nvGrpSpPr>
      <p:grpSpPr>
        <a:xfrm>
          <a:off x="0" y="0"/>
          <a:ext cx="0" cy="0"/>
          <a:chOff x="0" y="0"/>
          <a:chExt cx="0" cy="0"/>
        </a:xfrm>
      </p:grpSpPr>
      <p:sp>
        <p:nvSpPr>
          <p:cNvPr id="9" name="Títu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t-PT" smtClean="0"/>
              <a:t>Clique para editar o estilo</a:t>
            </a:r>
            <a:endParaRPr kumimoji="0" lang="en-US"/>
          </a:p>
        </p:txBody>
      </p:sp>
      <p:sp>
        <p:nvSpPr>
          <p:cNvPr id="17" name="Subtítu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30" name="Marcador de Posição da Data 29"/>
          <p:cNvSpPr>
            <a:spLocks noGrp="1"/>
          </p:cNvSpPr>
          <p:nvPr>
            <p:ph type="dt" sz="half" idx="10"/>
          </p:nvPr>
        </p:nvSpPr>
        <p:spPr/>
        <p:txBody>
          <a:bodyPr/>
          <a:lstStyle/>
          <a:p>
            <a:fld id="{2A227B0F-3EDF-451B-B1AA-E5E0C8D760F3}" type="datetime1">
              <a:rPr lang="pt-PT" smtClean="0"/>
              <a:pPr/>
              <a:t>20-06-2013</a:t>
            </a:fld>
            <a:endParaRPr lang="pt-PT"/>
          </a:p>
        </p:txBody>
      </p:sp>
      <p:sp>
        <p:nvSpPr>
          <p:cNvPr id="19" name="Marcador de Posição do Rodapé 18"/>
          <p:cNvSpPr>
            <a:spLocks noGrp="1"/>
          </p:cNvSpPr>
          <p:nvPr>
            <p:ph type="ftr" sz="quarter" idx="11"/>
          </p:nvPr>
        </p:nvSpPr>
        <p:spPr/>
        <p:txBody>
          <a:bodyPr/>
          <a:lstStyle/>
          <a:p>
            <a:r>
              <a:rPr lang="pt-PT" smtClean="0"/>
              <a:t>Gestimposto, Lda</a:t>
            </a:r>
            <a:endParaRPr lang="pt-PT"/>
          </a:p>
        </p:txBody>
      </p:sp>
      <p:sp>
        <p:nvSpPr>
          <p:cNvPr id="27" name="Marcador de Posição do Número do Diapositivo 26"/>
          <p:cNvSpPr>
            <a:spLocks noGrp="1"/>
          </p:cNvSpPr>
          <p:nvPr>
            <p:ph type="sldNum" sz="quarter" idx="12"/>
          </p:nvPr>
        </p:nvSpPr>
        <p:spPr/>
        <p:txBody>
          <a:bodyPr/>
          <a:lstStyle/>
          <a:p>
            <a:fld id="{F9C77A8C-2678-4765-8381-19619144D997}" type="slidenum">
              <a:rPr lang="pt-PT" smtClean="0"/>
              <a:pPr/>
              <a:t>‹nº›</a:t>
            </a:fld>
            <a:endParaRPr lang="pt-P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804735F4-3960-496F-BC74-5B2B04D33E14}" type="datetime1">
              <a:rPr lang="pt-PT" smtClean="0"/>
              <a:pPr/>
              <a:t>20-06-2013</a:t>
            </a:fld>
            <a:endParaRPr lang="pt-PT"/>
          </a:p>
        </p:txBody>
      </p:sp>
      <p:sp>
        <p:nvSpPr>
          <p:cNvPr id="5" name="Marcador de Posição do Rodapé 4"/>
          <p:cNvSpPr>
            <a:spLocks noGrp="1"/>
          </p:cNvSpPr>
          <p:nvPr>
            <p:ph type="ftr" sz="quarter" idx="11"/>
          </p:nvPr>
        </p:nvSpPr>
        <p:spPr/>
        <p:txBody>
          <a:bodyPr/>
          <a:lstStyle/>
          <a:p>
            <a:r>
              <a:rPr lang="pt-PT" smtClean="0"/>
              <a:t>Gestimposto, Lda</a:t>
            </a:r>
            <a:endParaRPr lang="pt-PT"/>
          </a:p>
        </p:txBody>
      </p:sp>
      <p:sp>
        <p:nvSpPr>
          <p:cNvPr id="6" name="Marcador de Posição do Número do Diapositivo 5"/>
          <p:cNvSpPr>
            <a:spLocks noGrp="1"/>
          </p:cNvSpPr>
          <p:nvPr>
            <p:ph type="sldNum" sz="quarter" idx="12"/>
          </p:nvPr>
        </p:nvSpPr>
        <p:spPr/>
        <p:txBody>
          <a:bodyPr/>
          <a:lstStyle/>
          <a:p>
            <a:fld id="{F9C77A8C-2678-4765-8381-19619144D997}"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914401"/>
            <a:ext cx="2057400" cy="5211763"/>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457200" y="914401"/>
            <a:ext cx="6019800" cy="5211763"/>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A1AE1DEA-8C24-425C-9EB7-11E7B70A8814}" type="datetime1">
              <a:rPr lang="pt-PT" smtClean="0"/>
              <a:pPr/>
              <a:t>20-06-2013</a:t>
            </a:fld>
            <a:endParaRPr lang="pt-PT"/>
          </a:p>
        </p:txBody>
      </p:sp>
      <p:sp>
        <p:nvSpPr>
          <p:cNvPr id="5" name="Marcador de Posição do Rodapé 4"/>
          <p:cNvSpPr>
            <a:spLocks noGrp="1"/>
          </p:cNvSpPr>
          <p:nvPr>
            <p:ph type="ftr" sz="quarter" idx="11"/>
          </p:nvPr>
        </p:nvSpPr>
        <p:spPr/>
        <p:txBody>
          <a:bodyPr/>
          <a:lstStyle/>
          <a:p>
            <a:r>
              <a:rPr lang="pt-PT" smtClean="0"/>
              <a:t>Gestimposto, Lda</a:t>
            </a:r>
            <a:endParaRPr lang="pt-PT"/>
          </a:p>
        </p:txBody>
      </p:sp>
      <p:sp>
        <p:nvSpPr>
          <p:cNvPr id="6" name="Marcador de Posição do Número do Diapositivo 5"/>
          <p:cNvSpPr>
            <a:spLocks noGrp="1"/>
          </p:cNvSpPr>
          <p:nvPr>
            <p:ph type="sldNum" sz="quarter" idx="12"/>
          </p:nvPr>
        </p:nvSpPr>
        <p:spPr/>
        <p:txBody>
          <a:bodyPr/>
          <a:lstStyle/>
          <a:p>
            <a:fld id="{F9C77A8C-2678-4765-8381-19619144D997}" type="slidenum">
              <a:rPr lang="pt-PT" smtClean="0"/>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Conteúdo 2"/>
          <p:cNvSpPr>
            <a:spLocks noGrp="1"/>
          </p:cNvSpPr>
          <p:nvPr>
            <p:ph idx="1"/>
          </p:nvPr>
        </p:nvSpPr>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46EB25A1-694E-4BA5-8808-281B78697EAF}" type="datetime1">
              <a:rPr lang="pt-PT" smtClean="0"/>
              <a:pPr/>
              <a:t>20-06-2013</a:t>
            </a:fld>
            <a:endParaRPr lang="pt-PT"/>
          </a:p>
        </p:txBody>
      </p:sp>
      <p:sp>
        <p:nvSpPr>
          <p:cNvPr id="5" name="Marcador de Posição do Rodapé 4"/>
          <p:cNvSpPr>
            <a:spLocks noGrp="1"/>
          </p:cNvSpPr>
          <p:nvPr>
            <p:ph type="ftr" sz="quarter" idx="11"/>
          </p:nvPr>
        </p:nvSpPr>
        <p:spPr/>
        <p:txBody>
          <a:bodyPr/>
          <a:lstStyle/>
          <a:p>
            <a:r>
              <a:rPr lang="pt-PT" smtClean="0"/>
              <a:t>Gestimposto, Lda</a:t>
            </a:r>
            <a:endParaRPr lang="pt-PT"/>
          </a:p>
        </p:txBody>
      </p:sp>
      <p:sp>
        <p:nvSpPr>
          <p:cNvPr id="6" name="Marcador de Posição do Número do Diapositivo 5"/>
          <p:cNvSpPr>
            <a:spLocks noGrp="1"/>
          </p:cNvSpPr>
          <p:nvPr>
            <p:ph type="sldNum" sz="quarter" idx="12"/>
          </p:nvPr>
        </p:nvSpPr>
        <p:spPr/>
        <p:txBody>
          <a:bodyPr/>
          <a:lstStyle/>
          <a:p>
            <a:fld id="{F9C77A8C-2678-4765-8381-19619144D997}" type="slidenum">
              <a:rPr lang="pt-PT" smtClean="0"/>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bg>
      <p:bgRef idx="1002">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4" name="Marcador de Posição da Data 3"/>
          <p:cNvSpPr>
            <a:spLocks noGrp="1"/>
          </p:cNvSpPr>
          <p:nvPr>
            <p:ph type="dt" sz="half" idx="10"/>
          </p:nvPr>
        </p:nvSpPr>
        <p:spPr/>
        <p:txBody>
          <a:bodyPr/>
          <a:lstStyle/>
          <a:p>
            <a:fld id="{D1BD2020-B41C-4CA7-A043-6C70FA24F209}" type="datetime1">
              <a:rPr lang="pt-PT" smtClean="0"/>
              <a:pPr/>
              <a:t>20-06-2013</a:t>
            </a:fld>
            <a:endParaRPr lang="pt-PT"/>
          </a:p>
        </p:txBody>
      </p:sp>
      <p:sp>
        <p:nvSpPr>
          <p:cNvPr id="5" name="Marcador de Posição do Rodapé 4"/>
          <p:cNvSpPr>
            <a:spLocks noGrp="1"/>
          </p:cNvSpPr>
          <p:nvPr>
            <p:ph type="ftr" sz="quarter" idx="11"/>
          </p:nvPr>
        </p:nvSpPr>
        <p:spPr/>
        <p:txBody>
          <a:bodyPr/>
          <a:lstStyle/>
          <a:p>
            <a:r>
              <a:rPr lang="pt-PT" smtClean="0"/>
              <a:t>Gestimposto, Lda</a:t>
            </a:r>
            <a:endParaRPr lang="pt-PT"/>
          </a:p>
        </p:txBody>
      </p:sp>
      <p:sp>
        <p:nvSpPr>
          <p:cNvPr id="6" name="Marcador de Posição do Número do Diapositivo 5"/>
          <p:cNvSpPr>
            <a:spLocks noGrp="1"/>
          </p:cNvSpPr>
          <p:nvPr>
            <p:ph type="sldNum" sz="quarter" idx="12"/>
          </p:nvPr>
        </p:nvSpPr>
        <p:spPr/>
        <p:txBody>
          <a:bodyPr/>
          <a:lstStyle/>
          <a:p>
            <a:fld id="{F9C77A8C-2678-4765-8381-19619144D997}" type="slidenum">
              <a:rPr lang="pt-PT" smtClean="0"/>
              <a:pPr/>
              <a:t>‹nº›</a:t>
            </a:fld>
            <a:endParaRPr lang="pt-P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a:lstStyle/>
          <a:p>
            <a:r>
              <a:rPr kumimoji="0" lang="pt-PT" smtClean="0"/>
              <a:t>Clique para editar o estilo</a:t>
            </a:r>
            <a:endParaRPr kumimoji="0" lang="en-US"/>
          </a:p>
        </p:txBody>
      </p:sp>
      <p:sp>
        <p:nvSpPr>
          <p:cNvPr id="3" name="Marcador de Posição de Conteúd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e Conteúd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fld id="{373BEE22-7DBF-4449-B620-961D03403813}" type="datetime1">
              <a:rPr lang="pt-PT" smtClean="0"/>
              <a:pPr/>
              <a:t>20-06-2013</a:t>
            </a:fld>
            <a:endParaRPr lang="pt-PT"/>
          </a:p>
        </p:txBody>
      </p:sp>
      <p:sp>
        <p:nvSpPr>
          <p:cNvPr id="6" name="Marcador de Posição do Rodapé 5"/>
          <p:cNvSpPr>
            <a:spLocks noGrp="1"/>
          </p:cNvSpPr>
          <p:nvPr>
            <p:ph type="ftr" sz="quarter" idx="11"/>
          </p:nvPr>
        </p:nvSpPr>
        <p:spPr/>
        <p:txBody>
          <a:bodyPr/>
          <a:lstStyle/>
          <a:p>
            <a:r>
              <a:rPr lang="pt-PT" smtClean="0"/>
              <a:t>Gestimposto, Lda</a:t>
            </a:r>
            <a:endParaRPr lang="pt-PT"/>
          </a:p>
        </p:txBody>
      </p:sp>
      <p:sp>
        <p:nvSpPr>
          <p:cNvPr id="7" name="Marcador de Posição do Número do Diapositivo 6"/>
          <p:cNvSpPr>
            <a:spLocks noGrp="1"/>
          </p:cNvSpPr>
          <p:nvPr>
            <p:ph type="sldNum" sz="quarter" idx="12"/>
          </p:nvPr>
        </p:nvSpPr>
        <p:spPr/>
        <p:txBody>
          <a:bodyPr/>
          <a:lstStyle/>
          <a:p>
            <a:fld id="{F9C77A8C-2678-4765-8381-19619144D997}" type="slidenum">
              <a:rPr lang="pt-PT" smtClean="0"/>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tIns="45720" anchor="b"/>
          <a:lstStyle>
            <a:lvl1pPr>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5" name="Marcador de Posição de Conteúd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6" name="Marcador de Posição de Conteúd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7" name="Marcador de Posição da Data 6"/>
          <p:cNvSpPr>
            <a:spLocks noGrp="1"/>
          </p:cNvSpPr>
          <p:nvPr>
            <p:ph type="dt" sz="half" idx="10"/>
          </p:nvPr>
        </p:nvSpPr>
        <p:spPr/>
        <p:txBody>
          <a:bodyPr/>
          <a:lstStyle/>
          <a:p>
            <a:fld id="{657495AE-79F9-4802-BD4A-4EF04AF6A1AA}" type="datetime1">
              <a:rPr lang="pt-PT" smtClean="0"/>
              <a:pPr/>
              <a:t>20-06-2013</a:t>
            </a:fld>
            <a:endParaRPr lang="pt-PT"/>
          </a:p>
        </p:txBody>
      </p:sp>
      <p:sp>
        <p:nvSpPr>
          <p:cNvPr id="8" name="Marcador de Posição do Rodapé 7"/>
          <p:cNvSpPr>
            <a:spLocks noGrp="1"/>
          </p:cNvSpPr>
          <p:nvPr>
            <p:ph type="ftr" sz="quarter" idx="11"/>
          </p:nvPr>
        </p:nvSpPr>
        <p:spPr/>
        <p:txBody>
          <a:bodyPr/>
          <a:lstStyle/>
          <a:p>
            <a:r>
              <a:rPr lang="pt-PT" smtClean="0"/>
              <a:t>Gestimposto, Lda</a:t>
            </a:r>
            <a:endParaRPr lang="pt-PT"/>
          </a:p>
        </p:txBody>
      </p:sp>
      <p:sp>
        <p:nvSpPr>
          <p:cNvPr id="9" name="Marcador de Posição do Número do Diapositivo 8"/>
          <p:cNvSpPr>
            <a:spLocks noGrp="1"/>
          </p:cNvSpPr>
          <p:nvPr>
            <p:ph type="sldNum" sz="quarter" idx="12"/>
          </p:nvPr>
        </p:nvSpPr>
        <p:spPr/>
        <p:txBody>
          <a:bodyPr/>
          <a:lstStyle/>
          <a:p>
            <a:fld id="{F9C77A8C-2678-4765-8381-19619144D997}" type="slidenum">
              <a:rPr lang="pt-PT" smtClean="0"/>
              <a:pPr/>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t-PT" smtClean="0"/>
              <a:t>Clique para editar o estilo</a:t>
            </a:r>
            <a:endParaRPr kumimoji="0" lang="en-US"/>
          </a:p>
        </p:txBody>
      </p:sp>
      <p:sp>
        <p:nvSpPr>
          <p:cNvPr id="3" name="Marcador de Posição da Data 2"/>
          <p:cNvSpPr>
            <a:spLocks noGrp="1"/>
          </p:cNvSpPr>
          <p:nvPr>
            <p:ph type="dt" sz="half" idx="10"/>
          </p:nvPr>
        </p:nvSpPr>
        <p:spPr/>
        <p:txBody>
          <a:bodyPr/>
          <a:lstStyle/>
          <a:p>
            <a:fld id="{D636D5BB-4DD4-43E0-B984-441B4308D8CA}" type="datetime1">
              <a:rPr lang="pt-PT" smtClean="0"/>
              <a:pPr/>
              <a:t>20-06-2013</a:t>
            </a:fld>
            <a:endParaRPr lang="pt-PT"/>
          </a:p>
        </p:txBody>
      </p:sp>
      <p:sp>
        <p:nvSpPr>
          <p:cNvPr id="4" name="Marcador de Posição do Rodapé 3"/>
          <p:cNvSpPr>
            <a:spLocks noGrp="1"/>
          </p:cNvSpPr>
          <p:nvPr>
            <p:ph type="ftr" sz="quarter" idx="11"/>
          </p:nvPr>
        </p:nvSpPr>
        <p:spPr/>
        <p:txBody>
          <a:bodyPr/>
          <a:lstStyle/>
          <a:p>
            <a:r>
              <a:rPr lang="pt-PT" smtClean="0"/>
              <a:t>Gestimposto, Lda</a:t>
            </a:r>
            <a:endParaRPr lang="pt-PT"/>
          </a:p>
        </p:txBody>
      </p:sp>
      <p:sp>
        <p:nvSpPr>
          <p:cNvPr id="5" name="Marcador de Posição do Número do Diapositivo 4"/>
          <p:cNvSpPr>
            <a:spLocks noGrp="1"/>
          </p:cNvSpPr>
          <p:nvPr>
            <p:ph type="sldNum" sz="quarter" idx="12"/>
          </p:nvPr>
        </p:nvSpPr>
        <p:spPr/>
        <p:txBody>
          <a:bodyPr/>
          <a:lstStyle/>
          <a:p>
            <a:fld id="{F9C77A8C-2678-4765-8381-19619144D997}" type="slidenum">
              <a:rPr lang="pt-PT" smtClean="0"/>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06D779B4-5DFD-47ED-8D81-7F8DDA82BE8C}" type="datetime1">
              <a:rPr lang="pt-PT" smtClean="0"/>
              <a:pPr/>
              <a:t>20-06-2013</a:t>
            </a:fld>
            <a:endParaRPr lang="pt-PT"/>
          </a:p>
        </p:txBody>
      </p:sp>
      <p:sp>
        <p:nvSpPr>
          <p:cNvPr id="3" name="Marcador de Posição do Rodapé 2"/>
          <p:cNvSpPr>
            <a:spLocks noGrp="1"/>
          </p:cNvSpPr>
          <p:nvPr>
            <p:ph type="ftr" sz="quarter" idx="11"/>
          </p:nvPr>
        </p:nvSpPr>
        <p:spPr/>
        <p:txBody>
          <a:bodyPr/>
          <a:lstStyle/>
          <a:p>
            <a:r>
              <a:rPr lang="pt-PT" smtClean="0"/>
              <a:t>Gestimposto, Lda</a:t>
            </a:r>
            <a:endParaRPr lang="pt-PT"/>
          </a:p>
        </p:txBody>
      </p:sp>
      <p:sp>
        <p:nvSpPr>
          <p:cNvPr id="4" name="Marcador de Posição do Número do Diapositivo 3"/>
          <p:cNvSpPr>
            <a:spLocks noGrp="1"/>
          </p:cNvSpPr>
          <p:nvPr>
            <p:ph type="sldNum" sz="quarter" idx="12"/>
          </p:nvPr>
        </p:nvSpPr>
        <p:spPr/>
        <p:txBody>
          <a:bodyPr/>
          <a:lstStyle/>
          <a:p>
            <a:fld id="{F9C77A8C-2678-4765-8381-19619144D997}"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t-PT" smtClean="0"/>
              <a:t>Clique para editar os estilos</a:t>
            </a:r>
          </a:p>
        </p:txBody>
      </p:sp>
      <p:sp>
        <p:nvSpPr>
          <p:cNvPr id="4" name="Marcador de Posição de Conteúd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fld id="{1DBD9DE6-A79E-4F7C-B0A6-50EA24725283}" type="datetime1">
              <a:rPr lang="pt-PT" smtClean="0"/>
              <a:pPr/>
              <a:t>20-06-2013</a:t>
            </a:fld>
            <a:endParaRPr lang="pt-PT"/>
          </a:p>
        </p:txBody>
      </p:sp>
      <p:sp>
        <p:nvSpPr>
          <p:cNvPr id="6" name="Marcador de Posição do Rodapé 5"/>
          <p:cNvSpPr>
            <a:spLocks noGrp="1"/>
          </p:cNvSpPr>
          <p:nvPr>
            <p:ph type="ftr" sz="quarter" idx="11"/>
          </p:nvPr>
        </p:nvSpPr>
        <p:spPr/>
        <p:txBody>
          <a:bodyPr/>
          <a:lstStyle/>
          <a:p>
            <a:r>
              <a:rPr lang="pt-PT" smtClean="0"/>
              <a:t>Gestimposto, Lda</a:t>
            </a:r>
            <a:endParaRPr lang="pt-PT"/>
          </a:p>
        </p:txBody>
      </p:sp>
      <p:sp>
        <p:nvSpPr>
          <p:cNvPr id="7" name="Marcador de Posição do Número do Diapositivo 6"/>
          <p:cNvSpPr>
            <a:spLocks noGrp="1"/>
          </p:cNvSpPr>
          <p:nvPr>
            <p:ph type="sldNum" sz="quarter" idx="12"/>
          </p:nvPr>
        </p:nvSpPr>
        <p:spPr/>
        <p:txBody>
          <a:bodyPr/>
          <a:lstStyle/>
          <a:p>
            <a:fld id="{F9C77A8C-2678-4765-8381-19619144D997}" type="slidenum">
              <a:rPr lang="pt-PT" smtClean="0"/>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rtar e Arredondar Rectângulo de Canto Simples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ângulo rectângu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ítu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t-PT" smtClean="0"/>
              <a:t>Clique para editar o estilo</a:t>
            </a:r>
            <a:endParaRPr kumimoji="0" lang="en-US"/>
          </a:p>
        </p:txBody>
      </p:sp>
      <p:sp>
        <p:nvSpPr>
          <p:cNvPr id="4" name="Marcador de Posição do Tex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p:txBody>
          <a:bodyPr/>
          <a:lstStyle/>
          <a:p>
            <a:fld id="{B5DA7A7C-0252-4832-BE77-D5C5D26A2ECB}" type="datetime1">
              <a:rPr lang="pt-PT" smtClean="0"/>
              <a:pPr/>
              <a:t>20-06-2013</a:t>
            </a:fld>
            <a:endParaRPr lang="pt-PT"/>
          </a:p>
        </p:txBody>
      </p:sp>
      <p:sp>
        <p:nvSpPr>
          <p:cNvPr id="6" name="Marcador de Posição do Rodapé 5"/>
          <p:cNvSpPr>
            <a:spLocks noGrp="1"/>
          </p:cNvSpPr>
          <p:nvPr>
            <p:ph type="ftr" sz="quarter" idx="11"/>
          </p:nvPr>
        </p:nvSpPr>
        <p:spPr/>
        <p:txBody>
          <a:bodyPr/>
          <a:lstStyle/>
          <a:p>
            <a:r>
              <a:rPr lang="pt-PT" smtClean="0"/>
              <a:t>Gestimposto, Lda</a:t>
            </a:r>
            <a:endParaRPr lang="pt-PT"/>
          </a:p>
        </p:txBody>
      </p:sp>
      <p:sp>
        <p:nvSpPr>
          <p:cNvPr id="7" name="Marcador de Posição do Número do Diapositivo 6"/>
          <p:cNvSpPr>
            <a:spLocks noGrp="1"/>
          </p:cNvSpPr>
          <p:nvPr>
            <p:ph type="sldNum" sz="quarter" idx="12"/>
          </p:nvPr>
        </p:nvSpPr>
        <p:spPr>
          <a:xfrm>
            <a:off x="8077200" y="6356350"/>
            <a:ext cx="609600" cy="365125"/>
          </a:xfrm>
        </p:spPr>
        <p:txBody>
          <a:bodyPr/>
          <a:lstStyle/>
          <a:p>
            <a:fld id="{F9C77A8C-2678-4765-8381-19619144D997}" type="slidenum">
              <a:rPr lang="pt-PT" smtClean="0"/>
              <a:pPr/>
              <a:t>‹nº›</a:t>
            </a:fld>
            <a:endParaRPr lang="pt-PT"/>
          </a:p>
        </p:txBody>
      </p:sp>
      <p:sp>
        <p:nvSpPr>
          <p:cNvPr id="3" name="Marcador de Posição da Imagem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t-PT" smtClean="0"/>
              <a:t>Clique no ícone para adicionar uma imagem</a:t>
            </a:r>
            <a:endParaRPr kumimoji="0" lang="en-US" dirty="0"/>
          </a:p>
        </p:txBody>
      </p:sp>
      <p:sp>
        <p:nvSpPr>
          <p:cNvPr id="10" name="Forma liv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a liv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a liv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a liv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Marcador de Posição do Títu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t-PT" smtClean="0"/>
              <a:t>Clique para editar o estilo</a:t>
            </a:r>
            <a:endParaRPr kumimoji="0" lang="en-US"/>
          </a:p>
        </p:txBody>
      </p:sp>
      <p:sp>
        <p:nvSpPr>
          <p:cNvPr id="30" name="Marcador de Posição do Tex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10" name="Marcador de Posição da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D4D02B4-3D71-4F59-92C5-2C17DC29E1C1}" type="datetime1">
              <a:rPr lang="pt-PT" smtClean="0"/>
              <a:pPr/>
              <a:t>20-06-2013</a:t>
            </a:fld>
            <a:endParaRPr lang="pt-PT"/>
          </a:p>
        </p:txBody>
      </p:sp>
      <p:sp>
        <p:nvSpPr>
          <p:cNvPr id="22" name="Marcador de Posição do Rodapé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pt-PT" smtClean="0"/>
              <a:t>Gestimposto, Lda</a:t>
            </a:r>
            <a:endParaRPr lang="pt-PT"/>
          </a:p>
        </p:txBody>
      </p:sp>
      <p:sp>
        <p:nvSpPr>
          <p:cNvPr id="18" name="Marcador de Posição do Número do Diapositivo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9C77A8C-2678-4765-8381-19619144D997}" type="slidenum">
              <a:rPr lang="pt-PT" smtClean="0"/>
              <a:pPr/>
              <a:t>‹nº›</a:t>
            </a:fld>
            <a:endParaRPr lang="pt-PT"/>
          </a:p>
        </p:txBody>
      </p:sp>
      <p:grpSp>
        <p:nvGrpSpPr>
          <p:cNvPr id="2" name="Grupo 1"/>
          <p:cNvGrpSpPr/>
          <p:nvPr/>
        </p:nvGrpSpPr>
        <p:grpSpPr>
          <a:xfrm>
            <a:off x="-19017" y="202408"/>
            <a:ext cx="9180548" cy="649224"/>
            <a:chOff x="-19045" y="216550"/>
            <a:chExt cx="9180548" cy="649224"/>
          </a:xfrm>
        </p:grpSpPr>
        <p:sp>
          <p:nvSpPr>
            <p:cNvPr id="12" name="Forma liv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a liv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457200" y="3068960"/>
            <a:ext cx="8458200" cy="802952"/>
          </a:xfrm>
        </p:spPr>
        <p:style>
          <a:lnRef idx="0">
            <a:schemeClr val="accent4"/>
          </a:lnRef>
          <a:fillRef idx="3">
            <a:schemeClr val="accent4"/>
          </a:fillRef>
          <a:effectRef idx="3">
            <a:schemeClr val="accent4"/>
          </a:effectRef>
          <a:fontRef idx="minor">
            <a:schemeClr val="lt1"/>
          </a:fontRef>
        </p:style>
        <p:txBody>
          <a:bodyPr>
            <a:normAutofit fontScale="90000"/>
          </a:bodyPr>
          <a:lstStyle/>
          <a:p>
            <a:r>
              <a:rPr lang="pt-PT" dirty="0" smtClean="0"/>
              <a:t>NOVAS REGRAS DE FATURAÇÃO</a:t>
            </a:r>
            <a:endParaRPr lang="pt-PT" dirty="0"/>
          </a:p>
        </p:txBody>
      </p:sp>
      <p:sp>
        <p:nvSpPr>
          <p:cNvPr id="3" name="Subtítulo 2"/>
          <p:cNvSpPr>
            <a:spLocks noGrp="1"/>
          </p:cNvSpPr>
          <p:nvPr>
            <p:ph type="subTitle" idx="1"/>
          </p:nvPr>
        </p:nvSpPr>
        <p:spPr>
          <a:xfrm>
            <a:off x="1371600" y="4221088"/>
            <a:ext cx="6400800" cy="1440160"/>
          </a:xfrm>
        </p:spPr>
        <p:style>
          <a:lnRef idx="0">
            <a:schemeClr val="accent5"/>
          </a:lnRef>
          <a:fillRef idx="3">
            <a:schemeClr val="accent5"/>
          </a:fillRef>
          <a:effectRef idx="3">
            <a:schemeClr val="accent5"/>
          </a:effectRef>
          <a:fontRef idx="minor">
            <a:schemeClr val="lt1"/>
          </a:fontRef>
        </p:style>
        <p:txBody>
          <a:bodyPr/>
          <a:lstStyle/>
          <a:p>
            <a:pPr algn="ctr"/>
            <a:r>
              <a:rPr lang="pt-PT" b="1" dirty="0" smtClean="0">
                <a:solidFill>
                  <a:srgbClr val="0070C0"/>
                </a:solidFill>
              </a:rPr>
              <a:t>e-fatura</a:t>
            </a:r>
          </a:p>
          <a:p>
            <a:pPr algn="ctr"/>
            <a:r>
              <a:rPr lang="pt-PT" dirty="0" smtClean="0">
                <a:solidFill>
                  <a:schemeClr val="bg1">
                    <a:lumMod val="95000"/>
                  </a:schemeClr>
                </a:solidFill>
              </a:rPr>
              <a:t>Decreto lei 197/212 de 24 de Agosto</a:t>
            </a:r>
          </a:p>
          <a:p>
            <a:pPr algn="ctr"/>
            <a:r>
              <a:rPr lang="pt-PT" dirty="0" smtClean="0">
                <a:solidFill>
                  <a:schemeClr val="bg1">
                    <a:lumMod val="95000"/>
                  </a:schemeClr>
                </a:solidFill>
              </a:rPr>
              <a:t>Alterações ao Código do IVA</a:t>
            </a:r>
            <a:endParaRPr lang="pt-PT" dirty="0">
              <a:solidFill>
                <a:schemeClr val="bg1">
                  <a:lumMod val="95000"/>
                </a:schemeClr>
              </a:solidFill>
            </a:endParaRPr>
          </a:p>
        </p:txBody>
      </p:sp>
      <p:sp>
        <p:nvSpPr>
          <p:cNvPr id="4" name="Marcador de Posição do Rodapé 3"/>
          <p:cNvSpPr>
            <a:spLocks noGrp="1"/>
          </p:cNvSpPr>
          <p:nvPr>
            <p:ph type="ftr" sz="quarter" idx="11"/>
          </p:nvPr>
        </p:nvSpPr>
        <p:spPr/>
        <p:txBody>
          <a:bodyPr/>
          <a:lstStyle/>
          <a:p>
            <a:r>
              <a:rPr lang="pt-PT" b="1" smtClean="0"/>
              <a:t>Gestimposto, Lda</a:t>
            </a:r>
            <a:endParaRPr lang="pt-PT" dirty="0"/>
          </a:p>
        </p:txBody>
      </p:sp>
      <p:sp>
        <p:nvSpPr>
          <p:cNvPr id="5" name="Marcador de Posição do Número do Diapositivo 4"/>
          <p:cNvSpPr>
            <a:spLocks noGrp="1"/>
          </p:cNvSpPr>
          <p:nvPr>
            <p:ph type="sldNum" sz="quarter" idx="12"/>
          </p:nvPr>
        </p:nvSpPr>
        <p:spPr/>
        <p:txBody>
          <a:bodyPr/>
          <a:lstStyle/>
          <a:p>
            <a:fld id="{F9C77A8C-2678-4765-8381-19619144D997}" type="slidenum">
              <a:rPr lang="pt-PT" smtClean="0"/>
              <a:pPr/>
              <a:t>1</a:t>
            </a:fld>
            <a:endParaRPr lang="pt-PT"/>
          </a:p>
        </p:txBody>
      </p:sp>
    </p:spTree>
    <p:extLst>
      <p:ext uri="{BB962C8B-B14F-4D97-AF65-F5344CB8AC3E}">
        <p14:creationId xmlns:p14="http://schemas.microsoft.com/office/powerpoint/2010/main" xmlns="" val="1586051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p:txBody>
          <a:bodyPr/>
          <a:lstStyle/>
          <a:p>
            <a:r>
              <a:rPr lang="pt-PT" smtClean="0"/>
              <a:t>Gestimposto, Lda</a:t>
            </a:r>
            <a:endParaRPr lang="pt-PT"/>
          </a:p>
        </p:txBody>
      </p:sp>
      <p:sp>
        <p:nvSpPr>
          <p:cNvPr id="9" name="Marcador de Posição do Número do Diapositivo 8"/>
          <p:cNvSpPr>
            <a:spLocks noGrp="1"/>
          </p:cNvSpPr>
          <p:nvPr>
            <p:ph type="sldNum" sz="quarter" idx="12"/>
          </p:nvPr>
        </p:nvSpPr>
        <p:spPr/>
        <p:txBody>
          <a:bodyPr/>
          <a:lstStyle/>
          <a:p>
            <a:fld id="{F9C77A8C-2678-4765-8381-19619144D997}" type="slidenum">
              <a:rPr lang="pt-PT" smtClean="0"/>
              <a:pPr/>
              <a:t>2</a:t>
            </a:fld>
            <a:endParaRPr lang="pt-PT"/>
          </a:p>
        </p:txBody>
      </p:sp>
      <p:sp>
        <p:nvSpPr>
          <p:cNvPr id="3" name="CaixaDeTexto 2"/>
          <p:cNvSpPr txBox="1"/>
          <p:nvPr/>
        </p:nvSpPr>
        <p:spPr>
          <a:xfrm>
            <a:off x="611560" y="620688"/>
            <a:ext cx="7920880" cy="5539978"/>
          </a:xfrm>
          <a:prstGeom prst="rect">
            <a:avLst/>
          </a:prstGeom>
          <a:noFill/>
        </p:spPr>
        <p:txBody>
          <a:bodyPr wrap="square" rtlCol="0">
            <a:spAutoFit/>
          </a:bodyPr>
          <a:lstStyle/>
          <a:p>
            <a:endParaRPr lang="pt-PT" dirty="0">
              <a:solidFill>
                <a:schemeClr val="accent4">
                  <a:lumMod val="50000"/>
                </a:schemeClr>
              </a:solidFill>
            </a:endParaRPr>
          </a:p>
          <a:p>
            <a:r>
              <a:rPr lang="pt-PT" sz="2400" dirty="0" smtClean="0">
                <a:solidFill>
                  <a:schemeClr val="accent4">
                    <a:lumMod val="50000"/>
                  </a:schemeClr>
                </a:solidFill>
              </a:rPr>
              <a:t>O decreto de lei nº 197/2012 de 24 de Agosto, introduz alterações às regras  de faturação em matéria de Imposto Sobre o Valor Acrescentado, transpondo para a ordem jurídica interna a Diretiva nº 2010/45/UE do Concelho, de 13 de Julho, que altera a Diretiva nº 2006/112/CE, do Concelho de 28 de Novembro.</a:t>
            </a:r>
          </a:p>
          <a:p>
            <a:endParaRPr lang="pt-PT" sz="2400" dirty="0">
              <a:solidFill>
                <a:schemeClr val="accent4">
                  <a:lumMod val="50000"/>
                </a:schemeClr>
              </a:solidFill>
            </a:endParaRPr>
          </a:p>
          <a:p>
            <a:r>
              <a:rPr lang="pt-PT" sz="2400" dirty="0" smtClean="0">
                <a:solidFill>
                  <a:schemeClr val="accent4">
                    <a:lumMod val="50000"/>
                  </a:schemeClr>
                </a:solidFill>
              </a:rPr>
              <a:t>Com vista a esclarecer eventuais dúvidas sobre o âmbito de tais alterações, divulgamos esta síntese de instruções que resultam de pesquisas , estudo da pouca e vaga legislação e também pelo troca de informação com AT, OTOC e colegas de profissão, sendo que em nenhuma daquelas fontes obtivemos informação conclusiva, tendo optado pelo que nos parece correto. </a:t>
            </a:r>
            <a:endParaRPr lang="pt-PT" sz="2400" dirty="0">
              <a:solidFill>
                <a:schemeClr val="accent4">
                  <a:lumMod val="50000"/>
                </a:schemeClr>
              </a:solidFill>
            </a:endParaRPr>
          </a:p>
        </p:txBody>
      </p:sp>
    </p:spTree>
    <p:extLst>
      <p:ext uri="{BB962C8B-B14F-4D97-AF65-F5344CB8AC3E}">
        <p14:creationId xmlns:p14="http://schemas.microsoft.com/office/powerpoint/2010/main" xmlns="" val="2128083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p:txBody>
          <a:bodyPr/>
          <a:lstStyle/>
          <a:p>
            <a:r>
              <a:rPr lang="pt-PT" smtClean="0"/>
              <a:t>Gestimposto, Lda</a:t>
            </a:r>
            <a:endParaRPr lang="pt-PT"/>
          </a:p>
        </p:txBody>
      </p:sp>
      <p:sp>
        <p:nvSpPr>
          <p:cNvPr id="4" name="Marcador de Posição do Número do Diapositivo 3"/>
          <p:cNvSpPr>
            <a:spLocks noGrp="1"/>
          </p:cNvSpPr>
          <p:nvPr>
            <p:ph type="sldNum" sz="quarter" idx="12"/>
          </p:nvPr>
        </p:nvSpPr>
        <p:spPr/>
        <p:txBody>
          <a:bodyPr/>
          <a:lstStyle/>
          <a:p>
            <a:fld id="{F9C77A8C-2678-4765-8381-19619144D997}" type="slidenum">
              <a:rPr lang="pt-PT" smtClean="0"/>
              <a:pPr/>
              <a:t>3</a:t>
            </a:fld>
            <a:endParaRPr lang="pt-PT"/>
          </a:p>
        </p:txBody>
      </p:sp>
      <p:sp>
        <p:nvSpPr>
          <p:cNvPr id="3" name="CaixaDeTexto 2"/>
          <p:cNvSpPr txBox="1"/>
          <p:nvPr/>
        </p:nvSpPr>
        <p:spPr>
          <a:xfrm>
            <a:off x="467544" y="620688"/>
            <a:ext cx="8280920" cy="4585871"/>
          </a:xfrm>
          <a:prstGeom prst="rect">
            <a:avLst/>
          </a:prstGeom>
          <a:noFill/>
        </p:spPr>
        <p:txBody>
          <a:bodyPr wrap="square" rtlCol="0">
            <a:spAutoFit/>
          </a:bodyPr>
          <a:lstStyle/>
          <a:p>
            <a:r>
              <a:rPr lang="pt-PT" sz="2000" b="1" u="sng" dirty="0" smtClean="0">
                <a:solidFill>
                  <a:schemeClr val="accent4">
                    <a:lumMod val="50000"/>
                  </a:schemeClr>
                </a:solidFill>
              </a:rPr>
              <a:t>I – Fatura (</a:t>
            </a:r>
            <a:r>
              <a:rPr lang="pt-PT" sz="2000" b="1" u="sng" dirty="0" err="1" smtClean="0">
                <a:solidFill>
                  <a:schemeClr val="accent4">
                    <a:lumMod val="50000"/>
                  </a:schemeClr>
                </a:solidFill>
              </a:rPr>
              <a:t>Art.º</a:t>
            </a:r>
            <a:r>
              <a:rPr lang="pt-PT" sz="2000" b="1" u="sng" dirty="0" smtClean="0">
                <a:solidFill>
                  <a:schemeClr val="accent4">
                    <a:lumMod val="50000"/>
                  </a:schemeClr>
                </a:solidFill>
              </a:rPr>
              <a:t> 36º do CIVA)</a:t>
            </a:r>
          </a:p>
          <a:p>
            <a:endParaRPr lang="pt-PT" sz="2000" b="1" u="sng" dirty="0">
              <a:solidFill>
                <a:schemeClr val="accent4">
                  <a:lumMod val="50000"/>
                </a:schemeClr>
              </a:solidFill>
            </a:endParaRPr>
          </a:p>
          <a:p>
            <a:pPr algn="just"/>
            <a:r>
              <a:rPr lang="pt-PT" dirty="0" smtClean="0">
                <a:solidFill>
                  <a:schemeClr val="accent4">
                    <a:lumMod val="50000"/>
                  </a:schemeClr>
                </a:solidFill>
              </a:rPr>
              <a:t>i) Obrigação de emissão de fatura (art.º 29º, nº 1 alínea b) do CIVA)</a:t>
            </a:r>
          </a:p>
          <a:p>
            <a:pPr algn="just"/>
            <a:r>
              <a:rPr lang="pt-PT" dirty="0" smtClean="0">
                <a:solidFill>
                  <a:schemeClr val="accent4">
                    <a:lumMod val="50000"/>
                  </a:schemeClr>
                </a:solidFill>
              </a:rPr>
              <a:t>A alínea b) do nº 1 do art.º 29º do CIVA é alterado, passando  a determinar a obrigação de emissão de fatura para todas as transmissões de bens ou prestações de serviços, incluindo os pagamentos antecipados (adiantamentos), independentemente da qualidade do adquirente ou do destinatário dos mesmos, ainda que estes não o solicitem.</a:t>
            </a:r>
          </a:p>
          <a:p>
            <a:pPr algn="just"/>
            <a:r>
              <a:rPr lang="pt-PT" dirty="0" smtClean="0">
                <a:solidFill>
                  <a:schemeClr val="accent4">
                    <a:lumMod val="50000"/>
                  </a:schemeClr>
                </a:solidFill>
              </a:rPr>
              <a:t>Os sujeitos passivos passam, assim, a ser obrigados a emitir uma fatura por cada transmissão de bens ou prestações de serviços incluindo as efetuadas a adquirentes não sujeitos passivos (C.Final)</a:t>
            </a:r>
          </a:p>
          <a:p>
            <a:pPr algn="just"/>
            <a:endParaRPr lang="pt-PT" dirty="0">
              <a:solidFill>
                <a:schemeClr val="accent4">
                  <a:lumMod val="50000"/>
                </a:schemeClr>
              </a:solidFill>
            </a:endParaRPr>
          </a:p>
          <a:p>
            <a:pPr algn="just"/>
            <a:r>
              <a:rPr lang="pt-PT" dirty="0" smtClean="0">
                <a:solidFill>
                  <a:schemeClr val="accent4">
                    <a:lumMod val="50000"/>
                  </a:schemeClr>
                </a:solidFill>
              </a:rPr>
              <a:t>ii) Subsiste a dispensa prevista no nº 3 do art.º 29 (dispensa para a emissão de fatura), relativamente a sujeitos passivos que pratiquem exclusivamente operações isentas do imposto que não confiram o direito a dedução, nomeadamente os incluídos no âmbito do art.º 53º do CIVA.</a:t>
            </a:r>
            <a:endParaRPr lang="pt-PT" dirty="0">
              <a:solidFill>
                <a:schemeClr val="accent4">
                  <a:lumMod val="50000"/>
                </a:schemeClr>
              </a:solidFill>
            </a:endParaRPr>
          </a:p>
        </p:txBody>
      </p:sp>
    </p:spTree>
    <p:extLst>
      <p:ext uri="{BB962C8B-B14F-4D97-AF65-F5344CB8AC3E}">
        <p14:creationId xmlns:p14="http://schemas.microsoft.com/office/powerpoint/2010/main" xmlns="" val="4008238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p:txBody>
          <a:bodyPr/>
          <a:lstStyle/>
          <a:p>
            <a:r>
              <a:rPr lang="pt-PT" smtClean="0"/>
              <a:t>Gestimposto, Lda</a:t>
            </a:r>
            <a:endParaRPr lang="pt-PT"/>
          </a:p>
        </p:txBody>
      </p:sp>
      <p:sp>
        <p:nvSpPr>
          <p:cNvPr id="4" name="Marcador de Posição do Número do Diapositivo 3"/>
          <p:cNvSpPr>
            <a:spLocks noGrp="1"/>
          </p:cNvSpPr>
          <p:nvPr>
            <p:ph type="sldNum" sz="quarter" idx="12"/>
          </p:nvPr>
        </p:nvSpPr>
        <p:spPr/>
        <p:txBody>
          <a:bodyPr/>
          <a:lstStyle/>
          <a:p>
            <a:fld id="{F9C77A8C-2678-4765-8381-19619144D997}" type="slidenum">
              <a:rPr lang="pt-PT" smtClean="0"/>
              <a:pPr/>
              <a:t>4</a:t>
            </a:fld>
            <a:endParaRPr lang="pt-PT"/>
          </a:p>
        </p:txBody>
      </p:sp>
      <p:sp>
        <p:nvSpPr>
          <p:cNvPr id="3" name="CaixaDeTexto 2"/>
          <p:cNvSpPr txBox="1"/>
          <p:nvPr/>
        </p:nvSpPr>
        <p:spPr>
          <a:xfrm>
            <a:off x="539552" y="476672"/>
            <a:ext cx="8064896" cy="5355312"/>
          </a:xfrm>
          <a:prstGeom prst="rect">
            <a:avLst/>
          </a:prstGeom>
          <a:noFill/>
        </p:spPr>
        <p:txBody>
          <a:bodyPr wrap="square" rtlCol="0">
            <a:spAutoFit/>
          </a:bodyPr>
          <a:lstStyle/>
          <a:p>
            <a:endParaRPr lang="pt-PT" dirty="0" smtClean="0">
              <a:solidFill>
                <a:schemeClr val="accent4">
                  <a:lumMod val="50000"/>
                </a:schemeClr>
              </a:solidFill>
            </a:endParaRPr>
          </a:p>
          <a:p>
            <a:endParaRPr lang="pt-PT" dirty="0">
              <a:solidFill>
                <a:schemeClr val="accent4">
                  <a:lumMod val="50000"/>
                </a:schemeClr>
              </a:solidFill>
            </a:endParaRPr>
          </a:p>
          <a:p>
            <a:pPr algn="just"/>
            <a:r>
              <a:rPr lang="pt-PT" dirty="0" smtClean="0">
                <a:solidFill>
                  <a:schemeClr val="accent4">
                    <a:lumMod val="50000"/>
                  </a:schemeClr>
                </a:solidFill>
              </a:rPr>
              <a:t>iii) Passa a constar, de forma expressa, no nº 19 aditado ao art.º 29º a interdição da emissão de documentos de natureza diferente da fatura, para titular as operações tributáveis (Vendas ou Prestações de Serviços).</a:t>
            </a:r>
          </a:p>
          <a:p>
            <a:pPr algn="just"/>
            <a:endParaRPr lang="pt-PT" dirty="0">
              <a:solidFill>
                <a:schemeClr val="accent4">
                  <a:lumMod val="50000"/>
                </a:schemeClr>
              </a:solidFill>
            </a:endParaRPr>
          </a:p>
          <a:p>
            <a:pPr algn="just"/>
            <a:r>
              <a:rPr lang="pt-PT" dirty="0" smtClean="0">
                <a:solidFill>
                  <a:schemeClr val="accent4">
                    <a:lumMod val="50000"/>
                  </a:schemeClr>
                </a:solidFill>
              </a:rPr>
              <a:t>iv) É aditado o numero 15º ao art.º 36º o qual dispensa a menção na fatura do nome e domicilio do adquirente ou destinatário, prevista na alínea a), quando este não seja sujeito passivo do IVA (C.Final) e o valor da fatura seja inferior a €1.000. A obrigação mantém-se no entanto, sempre que tal menção seja solicitada.</a:t>
            </a:r>
          </a:p>
          <a:p>
            <a:pPr algn="just"/>
            <a:r>
              <a:rPr lang="pt-PT" dirty="0" smtClean="0">
                <a:solidFill>
                  <a:schemeClr val="accent4">
                    <a:lumMod val="50000"/>
                  </a:schemeClr>
                </a:solidFill>
              </a:rPr>
              <a:t>É também aditado o nº 16 ao mesmo artigo que determina a obrigação de menção na fatura do NIF do adquirente ou destinatário, não sujeito passivo (C.Final) sempre que este o solicite.</a:t>
            </a:r>
          </a:p>
          <a:p>
            <a:pPr algn="just"/>
            <a:endParaRPr lang="pt-PT" dirty="0">
              <a:solidFill>
                <a:schemeClr val="accent4">
                  <a:lumMod val="50000"/>
                </a:schemeClr>
              </a:solidFill>
            </a:endParaRPr>
          </a:p>
          <a:p>
            <a:pPr algn="just"/>
            <a:r>
              <a:rPr lang="pt-PT" dirty="0" smtClean="0">
                <a:solidFill>
                  <a:schemeClr val="accent4">
                    <a:lumMod val="50000"/>
                  </a:schemeClr>
                </a:solidFill>
              </a:rPr>
              <a:t>v) Nas situações a que se refere o nº 13 do art.º 36º do CIVA, em que  a liquidação do imposto compete ao adquirente dos bens ou serviços passa a ser obrigatório fazer constar na fatura a expressão “</a:t>
            </a:r>
            <a:r>
              <a:rPr lang="pt-PT" u="sng" dirty="0" smtClean="0">
                <a:solidFill>
                  <a:schemeClr val="accent4">
                    <a:lumMod val="50000"/>
                  </a:schemeClr>
                </a:solidFill>
              </a:rPr>
              <a:t>IVA Autoliquidação</a:t>
            </a:r>
            <a:r>
              <a:rPr lang="pt-PT" dirty="0" smtClean="0">
                <a:solidFill>
                  <a:schemeClr val="accent4">
                    <a:lumMod val="50000"/>
                  </a:schemeClr>
                </a:solidFill>
              </a:rPr>
              <a:t>” em substituição da expressão “</a:t>
            </a:r>
            <a:r>
              <a:rPr lang="pt-PT" u="sng" dirty="0" smtClean="0">
                <a:solidFill>
                  <a:schemeClr val="accent4">
                    <a:lumMod val="50000"/>
                  </a:schemeClr>
                </a:solidFill>
              </a:rPr>
              <a:t>IVA Devido pelo adquirente </a:t>
            </a:r>
            <a:r>
              <a:rPr lang="pt-PT" dirty="0" smtClean="0">
                <a:solidFill>
                  <a:schemeClr val="accent4">
                    <a:lumMod val="50000"/>
                  </a:schemeClr>
                </a:solidFill>
              </a:rPr>
              <a:t>“</a:t>
            </a:r>
            <a:endParaRPr lang="pt-PT" dirty="0">
              <a:solidFill>
                <a:schemeClr val="accent4">
                  <a:lumMod val="50000"/>
                </a:schemeClr>
              </a:solidFill>
            </a:endParaRPr>
          </a:p>
        </p:txBody>
      </p:sp>
    </p:spTree>
    <p:extLst>
      <p:ext uri="{BB962C8B-B14F-4D97-AF65-F5344CB8AC3E}">
        <p14:creationId xmlns:p14="http://schemas.microsoft.com/office/powerpoint/2010/main" xmlns="" val="1266674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p:txBody>
          <a:bodyPr/>
          <a:lstStyle/>
          <a:p>
            <a:r>
              <a:rPr lang="pt-PT" smtClean="0"/>
              <a:t>Gestimposto, Lda</a:t>
            </a:r>
            <a:endParaRPr lang="pt-PT"/>
          </a:p>
        </p:txBody>
      </p:sp>
      <p:sp>
        <p:nvSpPr>
          <p:cNvPr id="4" name="Marcador de Posição do Número do Diapositivo 3"/>
          <p:cNvSpPr>
            <a:spLocks noGrp="1"/>
          </p:cNvSpPr>
          <p:nvPr>
            <p:ph type="sldNum" sz="quarter" idx="12"/>
          </p:nvPr>
        </p:nvSpPr>
        <p:spPr/>
        <p:txBody>
          <a:bodyPr/>
          <a:lstStyle/>
          <a:p>
            <a:fld id="{F9C77A8C-2678-4765-8381-19619144D997}" type="slidenum">
              <a:rPr lang="pt-PT" smtClean="0"/>
              <a:pPr/>
              <a:t>5</a:t>
            </a:fld>
            <a:endParaRPr lang="pt-PT"/>
          </a:p>
        </p:txBody>
      </p:sp>
      <p:sp>
        <p:nvSpPr>
          <p:cNvPr id="3" name="CaixaDeTexto 2"/>
          <p:cNvSpPr txBox="1"/>
          <p:nvPr/>
        </p:nvSpPr>
        <p:spPr>
          <a:xfrm>
            <a:off x="467544" y="1363246"/>
            <a:ext cx="8208912" cy="4308872"/>
          </a:xfrm>
          <a:prstGeom prst="rect">
            <a:avLst/>
          </a:prstGeom>
          <a:noFill/>
        </p:spPr>
        <p:txBody>
          <a:bodyPr wrap="square" rtlCol="0">
            <a:spAutoFit/>
          </a:bodyPr>
          <a:lstStyle/>
          <a:p>
            <a:r>
              <a:rPr lang="pt-PT" sz="2000" b="1" u="sng" dirty="0" smtClean="0">
                <a:solidFill>
                  <a:schemeClr val="accent4">
                    <a:lumMod val="75000"/>
                  </a:schemeClr>
                </a:solidFill>
              </a:rPr>
              <a:t>II – Fatura simplificada  (Art.º 40º do CIVA</a:t>
            </a:r>
          </a:p>
          <a:p>
            <a:endParaRPr lang="pt-PT" sz="2000" b="1" u="sng" dirty="0">
              <a:solidFill>
                <a:schemeClr val="accent4">
                  <a:lumMod val="75000"/>
                </a:schemeClr>
              </a:solidFill>
            </a:endParaRPr>
          </a:p>
          <a:p>
            <a:pPr algn="just"/>
            <a:r>
              <a:rPr lang="pt-PT" dirty="0" smtClean="0">
                <a:solidFill>
                  <a:schemeClr val="accent4">
                    <a:lumMod val="75000"/>
                  </a:schemeClr>
                </a:solidFill>
              </a:rPr>
              <a:t>Com as alterações introduzidas no art.º 40º, é revogada a dispensa de fatura.</a:t>
            </a:r>
          </a:p>
          <a:p>
            <a:pPr algn="just"/>
            <a:r>
              <a:rPr lang="pt-PT" dirty="0" smtClean="0">
                <a:solidFill>
                  <a:schemeClr val="accent4">
                    <a:lumMod val="75000"/>
                  </a:schemeClr>
                </a:solidFill>
              </a:rPr>
              <a:t>Consequentemente, deixa de ser possível a emissão de Talões de venda.</a:t>
            </a:r>
          </a:p>
          <a:p>
            <a:pPr algn="just"/>
            <a:r>
              <a:rPr lang="pt-PT" dirty="0" smtClean="0">
                <a:solidFill>
                  <a:schemeClr val="accent4">
                    <a:lumMod val="75000"/>
                  </a:schemeClr>
                </a:solidFill>
              </a:rPr>
              <a:t>A simplificação visa possibilitar a emissão de uma Fatura Simplificada em certas operações tributáveis, quando o imposto seja devido no território nacional.</a:t>
            </a:r>
          </a:p>
          <a:p>
            <a:pPr algn="just"/>
            <a:endParaRPr lang="pt-PT" dirty="0">
              <a:solidFill>
                <a:schemeClr val="accent4">
                  <a:lumMod val="75000"/>
                </a:schemeClr>
              </a:solidFill>
            </a:endParaRPr>
          </a:p>
          <a:p>
            <a:pPr marL="342900" indent="-342900" algn="just">
              <a:buAutoNum type="alphaLcParenR"/>
            </a:pPr>
            <a:r>
              <a:rPr lang="pt-PT" dirty="0" smtClean="0">
                <a:solidFill>
                  <a:schemeClr val="accent4">
                    <a:lumMod val="75000"/>
                  </a:schemeClr>
                </a:solidFill>
              </a:rPr>
              <a:t>Transmissão de bens efetuadas por retalhistas ou vendedores ambulantes a adquirentes não sujeitos passivos, quando os valor da fatura não seja superior a €1000.</a:t>
            </a:r>
          </a:p>
          <a:p>
            <a:pPr marL="342900" indent="-342900" algn="just">
              <a:buAutoNum type="alphaLcParenR"/>
            </a:pPr>
            <a:endParaRPr lang="pt-PT" dirty="0">
              <a:solidFill>
                <a:schemeClr val="accent4">
                  <a:lumMod val="75000"/>
                </a:schemeClr>
              </a:solidFill>
            </a:endParaRPr>
          </a:p>
          <a:p>
            <a:pPr marL="342900" indent="-342900" algn="just">
              <a:buAutoNum type="alphaLcParenR"/>
            </a:pPr>
            <a:r>
              <a:rPr lang="pt-PT" dirty="0" smtClean="0">
                <a:solidFill>
                  <a:schemeClr val="accent4">
                    <a:lumMod val="75000"/>
                  </a:schemeClr>
                </a:solidFill>
              </a:rPr>
              <a:t>Outras transmissões de bens e prestações de serviços, independentemente da qualidade do adquirente ou destinatário, quando o valor da fatura não seja superior a €100.</a:t>
            </a:r>
          </a:p>
          <a:p>
            <a:pPr marL="342900" indent="-342900">
              <a:buAutoNum type="alphaLcParenR"/>
            </a:pPr>
            <a:endParaRPr lang="pt-PT" dirty="0" smtClean="0">
              <a:solidFill>
                <a:schemeClr val="accent4">
                  <a:lumMod val="75000"/>
                </a:schemeClr>
              </a:solidFill>
            </a:endParaRPr>
          </a:p>
        </p:txBody>
      </p:sp>
    </p:spTree>
    <p:extLst>
      <p:ext uri="{BB962C8B-B14F-4D97-AF65-F5344CB8AC3E}">
        <p14:creationId xmlns:p14="http://schemas.microsoft.com/office/powerpoint/2010/main" xmlns="" val="3702001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p:txBody>
          <a:bodyPr/>
          <a:lstStyle/>
          <a:p>
            <a:r>
              <a:rPr lang="pt-PT" smtClean="0"/>
              <a:t>Gestimposto, Lda</a:t>
            </a:r>
            <a:endParaRPr lang="pt-PT"/>
          </a:p>
        </p:txBody>
      </p:sp>
      <p:sp>
        <p:nvSpPr>
          <p:cNvPr id="3" name="Marcador de Posição do Número do Diapositivo 2"/>
          <p:cNvSpPr>
            <a:spLocks noGrp="1"/>
          </p:cNvSpPr>
          <p:nvPr>
            <p:ph type="sldNum" sz="quarter" idx="12"/>
          </p:nvPr>
        </p:nvSpPr>
        <p:spPr/>
        <p:txBody>
          <a:bodyPr/>
          <a:lstStyle/>
          <a:p>
            <a:fld id="{F9C77A8C-2678-4765-8381-19619144D997}" type="slidenum">
              <a:rPr lang="pt-PT" smtClean="0"/>
              <a:pPr/>
              <a:t>6</a:t>
            </a:fld>
            <a:endParaRPr lang="pt-PT"/>
          </a:p>
        </p:txBody>
      </p:sp>
      <p:sp>
        <p:nvSpPr>
          <p:cNvPr id="4" name="CaixaDeTexto 3"/>
          <p:cNvSpPr txBox="1"/>
          <p:nvPr/>
        </p:nvSpPr>
        <p:spPr>
          <a:xfrm>
            <a:off x="683568" y="1124744"/>
            <a:ext cx="7992888" cy="4247317"/>
          </a:xfrm>
          <a:prstGeom prst="rect">
            <a:avLst/>
          </a:prstGeom>
          <a:noFill/>
        </p:spPr>
        <p:txBody>
          <a:bodyPr wrap="square" rtlCol="0">
            <a:spAutoFit/>
          </a:bodyPr>
          <a:lstStyle/>
          <a:p>
            <a:pPr algn="just"/>
            <a:endParaRPr lang="pt-PT" dirty="0" smtClean="0">
              <a:solidFill>
                <a:schemeClr val="accent4">
                  <a:lumMod val="75000"/>
                </a:schemeClr>
              </a:solidFill>
            </a:endParaRPr>
          </a:p>
          <a:p>
            <a:pPr algn="just"/>
            <a:r>
              <a:rPr lang="pt-PT" dirty="0" smtClean="0">
                <a:solidFill>
                  <a:schemeClr val="accent4">
                    <a:lumMod val="75000"/>
                  </a:schemeClr>
                </a:solidFill>
              </a:rPr>
              <a:t>c) A fatura simplificada deve conter a identificação fiscal do adquirente ou destinatário, quando este seja sujeito passivo do imposto (Coletado)</a:t>
            </a:r>
          </a:p>
          <a:p>
            <a:pPr algn="just"/>
            <a:endParaRPr lang="pt-PT" dirty="0">
              <a:solidFill>
                <a:schemeClr val="accent4">
                  <a:lumMod val="75000"/>
                </a:schemeClr>
              </a:solidFill>
            </a:endParaRPr>
          </a:p>
          <a:p>
            <a:pPr algn="just"/>
            <a:r>
              <a:rPr lang="pt-PT" dirty="0" smtClean="0">
                <a:solidFill>
                  <a:schemeClr val="accent4">
                    <a:lumMod val="75000"/>
                  </a:schemeClr>
                </a:solidFill>
              </a:rPr>
              <a:t>d) A fatura simplificada deve conter ainda, o NIF do adquirente ou destinatário não sujeito passivo do imposto (C.Final), quando este o solicite.</a:t>
            </a:r>
          </a:p>
          <a:p>
            <a:pPr algn="just"/>
            <a:endParaRPr lang="pt-PT" dirty="0">
              <a:solidFill>
                <a:schemeClr val="accent4">
                  <a:lumMod val="75000"/>
                </a:schemeClr>
              </a:solidFill>
            </a:endParaRPr>
          </a:p>
          <a:p>
            <a:pPr algn="just"/>
            <a:r>
              <a:rPr lang="pt-PT" dirty="0" smtClean="0">
                <a:solidFill>
                  <a:schemeClr val="accent4">
                    <a:lumMod val="75000"/>
                  </a:schemeClr>
                </a:solidFill>
              </a:rPr>
              <a:t>A fatura simplificada não contempla a possibilidade de indicação do nome e morada do destinatário dos bens ou serviços, do motivo justificativo da não aplicação do imposto nem da data em que os bens foram colocados à </a:t>
            </a:r>
            <a:r>
              <a:rPr lang="pt-PT" dirty="0" err="1" smtClean="0">
                <a:solidFill>
                  <a:schemeClr val="accent4">
                    <a:lumMod val="75000"/>
                  </a:schemeClr>
                </a:solidFill>
              </a:rPr>
              <a:t>diposição</a:t>
            </a:r>
            <a:r>
              <a:rPr lang="pt-PT" dirty="0" smtClean="0">
                <a:solidFill>
                  <a:schemeClr val="accent4">
                    <a:lumMod val="75000"/>
                  </a:schemeClr>
                </a:solidFill>
              </a:rPr>
              <a:t> do adquirente, ou serviços foram realizados, quando essa data não coincida com a respetiva emissão.  As faturas que titulem operações relativamente às quais se verifiquem estas circunstancias, devem ser emitidas faturas nos termos do art.º 36º do CIVA</a:t>
            </a:r>
          </a:p>
          <a:p>
            <a:endParaRPr lang="pt-PT" dirty="0">
              <a:solidFill>
                <a:schemeClr val="accent4">
                  <a:lumMod val="75000"/>
                </a:schemeClr>
              </a:solidFill>
            </a:endParaRPr>
          </a:p>
        </p:txBody>
      </p:sp>
    </p:spTree>
    <p:extLst>
      <p:ext uri="{BB962C8B-B14F-4D97-AF65-F5344CB8AC3E}">
        <p14:creationId xmlns:p14="http://schemas.microsoft.com/office/powerpoint/2010/main" xmlns="" val="2180023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p:txBody>
          <a:bodyPr/>
          <a:lstStyle/>
          <a:p>
            <a:r>
              <a:rPr lang="pt-PT" smtClean="0"/>
              <a:t>Gestimposto, Lda</a:t>
            </a:r>
            <a:endParaRPr lang="pt-PT"/>
          </a:p>
        </p:txBody>
      </p:sp>
      <p:sp>
        <p:nvSpPr>
          <p:cNvPr id="3" name="Marcador de Posição do Número do Diapositivo 2"/>
          <p:cNvSpPr>
            <a:spLocks noGrp="1"/>
          </p:cNvSpPr>
          <p:nvPr>
            <p:ph type="sldNum" sz="quarter" idx="12"/>
          </p:nvPr>
        </p:nvSpPr>
        <p:spPr/>
        <p:txBody>
          <a:bodyPr/>
          <a:lstStyle/>
          <a:p>
            <a:fld id="{F9C77A8C-2678-4765-8381-19619144D997}" type="slidenum">
              <a:rPr lang="pt-PT" smtClean="0"/>
              <a:pPr/>
              <a:t>7</a:t>
            </a:fld>
            <a:endParaRPr lang="pt-PT"/>
          </a:p>
        </p:txBody>
      </p:sp>
      <p:sp>
        <p:nvSpPr>
          <p:cNvPr id="4" name="CaixaDeTexto 3"/>
          <p:cNvSpPr txBox="1"/>
          <p:nvPr/>
        </p:nvSpPr>
        <p:spPr>
          <a:xfrm>
            <a:off x="467544" y="1196752"/>
            <a:ext cx="8352928" cy="3447098"/>
          </a:xfrm>
          <a:prstGeom prst="rect">
            <a:avLst/>
          </a:prstGeom>
          <a:noFill/>
        </p:spPr>
        <p:txBody>
          <a:bodyPr wrap="square" rtlCol="0">
            <a:spAutoFit/>
          </a:bodyPr>
          <a:lstStyle/>
          <a:p>
            <a:r>
              <a:rPr lang="pt-PT" sz="2000" b="1" u="sng" dirty="0" smtClean="0">
                <a:solidFill>
                  <a:schemeClr val="accent4">
                    <a:lumMod val="75000"/>
                  </a:schemeClr>
                </a:solidFill>
              </a:rPr>
              <a:t>III – DOCUMENTOS RETIFICATIVOS DE FATURAS</a:t>
            </a:r>
          </a:p>
          <a:p>
            <a:endParaRPr lang="pt-PT" b="1" u="sng" dirty="0">
              <a:solidFill>
                <a:schemeClr val="accent4">
                  <a:lumMod val="75000"/>
                </a:schemeClr>
              </a:solidFill>
            </a:endParaRPr>
          </a:p>
          <a:p>
            <a:r>
              <a:rPr lang="pt-PT" dirty="0" smtClean="0">
                <a:solidFill>
                  <a:schemeClr val="accent4">
                    <a:lumMod val="75000"/>
                  </a:schemeClr>
                </a:solidFill>
              </a:rPr>
              <a:t>Quando o valor tributável de uma operação ou correspondente imposto sejam alterados, por qualquer motivo, incluindo inexatidão, deve ser emitido documento retificativo da fatura (nota de crédito ou nota de débito), o qual deve conter os elementos referidos na alínea a) nº 5 art.º 36º bem como a referência à fatura a que respeite e a menção dos elementos alterados.</a:t>
            </a:r>
          </a:p>
          <a:p>
            <a:endParaRPr lang="pt-PT" dirty="0">
              <a:solidFill>
                <a:schemeClr val="accent4">
                  <a:lumMod val="75000"/>
                </a:schemeClr>
              </a:solidFill>
            </a:endParaRPr>
          </a:p>
          <a:p>
            <a:r>
              <a:rPr lang="pt-PT" dirty="0" smtClean="0">
                <a:solidFill>
                  <a:schemeClr val="accent4">
                    <a:lumMod val="75000"/>
                  </a:schemeClr>
                </a:solidFill>
              </a:rPr>
              <a:t>Fica excluída a possibilidade de emissão de nova fatura como forma de satisfação do valor tributável ou do correspondente imposto, sem prejuízo da possibilidade de anulação da fatura inicial e sua substituição por outra, quando a retificação se deve a outros motivos.</a:t>
            </a:r>
            <a:endParaRPr lang="pt-PT" dirty="0">
              <a:solidFill>
                <a:schemeClr val="accent4">
                  <a:lumMod val="75000"/>
                </a:schemeClr>
              </a:solidFill>
            </a:endParaRPr>
          </a:p>
        </p:txBody>
      </p:sp>
    </p:spTree>
    <p:extLst>
      <p:ext uri="{BB962C8B-B14F-4D97-AF65-F5344CB8AC3E}">
        <p14:creationId xmlns:p14="http://schemas.microsoft.com/office/powerpoint/2010/main" xmlns="" val="26511517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o">
  <a:themeElements>
    <a:clrScheme name="Flux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x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156</TotalTime>
  <Words>903</Words>
  <Application>Microsoft Office PowerPoint</Application>
  <PresentationFormat>Apresentação no Ecrã (4:3)</PresentationFormat>
  <Paragraphs>57</Paragraphs>
  <Slides>7</Slides>
  <Notes>0</Notes>
  <HiddenSlides>0</HiddenSlides>
  <MMClips>0</MMClips>
  <ScaleCrop>false</ScaleCrop>
  <HeadingPairs>
    <vt:vector size="4" baseType="variant">
      <vt:variant>
        <vt:lpstr>Tema</vt:lpstr>
      </vt:variant>
      <vt:variant>
        <vt:i4>1</vt:i4>
      </vt:variant>
      <vt:variant>
        <vt:lpstr>Títulos dos diapositivos</vt:lpstr>
      </vt:variant>
      <vt:variant>
        <vt:i4>7</vt:i4>
      </vt:variant>
    </vt:vector>
  </HeadingPairs>
  <TitlesOfParts>
    <vt:vector size="8" baseType="lpstr">
      <vt:lpstr>Fluxo</vt:lpstr>
      <vt:lpstr>NOVAS REGRAS DE FATURAÇÃO</vt:lpstr>
      <vt:lpstr>Diapositivo 2</vt:lpstr>
      <vt:lpstr>Diapositivo 3</vt:lpstr>
      <vt:lpstr>Diapositivo 4</vt:lpstr>
      <vt:lpstr>Diapositivo 5</vt:lpstr>
      <vt:lpstr>Diapositivo 6</vt:lpstr>
      <vt:lpstr>Diapositivo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NOVAS REGRA DE FATURAÇÃO</dc:title>
  <dc:creator>Utilizador</dc:creator>
  <cp:lastModifiedBy>Alipio</cp:lastModifiedBy>
  <cp:revision>49</cp:revision>
  <cp:lastPrinted>2012-12-14T23:32:27Z</cp:lastPrinted>
  <dcterms:created xsi:type="dcterms:W3CDTF">2012-12-14T21:31:02Z</dcterms:created>
  <dcterms:modified xsi:type="dcterms:W3CDTF">2013-06-20T17:37:20Z</dcterms:modified>
</cp:coreProperties>
</file>